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57" r:id="rId4"/>
    <p:sldId id="264" r:id="rId5"/>
    <p:sldId id="258" r:id="rId6"/>
    <p:sldId id="266" r:id="rId7"/>
    <p:sldId id="261" r:id="rId8"/>
    <p:sldId id="262" r:id="rId9"/>
    <p:sldId id="267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21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347" autoAdjust="0"/>
    <p:restoredTop sz="93447" autoAdjust="0"/>
  </p:normalViewPr>
  <p:slideViewPr>
    <p:cSldViewPr snapToGrid="0">
      <p:cViewPr varScale="1">
        <p:scale>
          <a:sx n="60" d="100"/>
          <a:sy n="60" d="100"/>
        </p:scale>
        <p:origin x="68" y="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1B79E-B52A-4D07-B4FE-F36FA1709686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C23380-2A83-4EBD-B8B1-F6644508EB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9237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C23380-2A83-4EBD-B8B1-F6644508EB39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1949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1A8DA-A9B3-6F5B-4772-23FB40CEA1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0C04B0-EDAA-6AEB-344B-84AC14AD9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50BFCC-4403-68E9-5819-1DCAD65D6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F9470A-0E65-9F2D-916E-9BB95CDB8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496C1-E290-D991-1446-75292E814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3830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7BDF6-D2C8-EC36-D7E9-55E2F10E5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9F173A-8606-2D6C-3698-0970452361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53F89-4C42-8D04-A61C-3EC75E0D31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3025C-F2B5-2943-12CA-AF011416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AAE0E-AFF9-0E13-3CF1-29122A285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229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01AD9-0CE1-7D7F-42E9-414A6080EF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023186-0421-981B-6BA3-65DE84A94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7FBBD-B0C1-8553-E2F6-399563215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F28095-B14E-DF4B-A65D-688D90C96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6DCDD-75A3-7905-0DB3-10149D843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626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3F01-3D92-1425-DE77-A77F37769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1AB9F-1344-AFC0-64F4-2B47EA8A7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53E190-D985-A680-E38E-6DB107EA9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5C4F2D-B026-8423-44D0-5D954A788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6BBE9-9CA4-E783-396F-0224FF973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865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458E8-96C1-DC0B-D110-D7845F767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8B501-C579-D5C8-3F5C-D3ADBC3F5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A6724-4D21-C111-64A3-6F492009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518A1-CF71-0900-7771-3A063271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51AAF-C9E3-4550-5DD8-3654A16BB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06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1C026-5DAE-6678-8174-EAA67BEFA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9B0207-37FA-CA97-289B-B671832555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DA54F-949E-BD31-C9CE-D976D9DD7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CF7D49-CF04-3698-7C9A-D7BBBD6F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56A8F-83BB-9FED-135F-9805B94A9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AE81C-B3F3-404C-0395-05D4F1A0E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8466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62AF7-688E-D901-FE94-A8BFEEC1D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6BFA8-C923-2C98-C2D2-B679AF4D8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43D3E6-8E95-457E-E32A-1A9AD5F44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D85CEE-A6CB-1443-A10B-FEFD3AE463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C2C7C0-915A-237D-CE6B-A8D216C00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AF31D2-38FB-6B09-EDB2-8DD6845EE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ABA442-04A9-0FA1-7DDE-4042786E0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78167D-BEFA-08E8-B911-01F66C159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808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140F0-A6A7-6624-F97A-F4173ED68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9D1E2-3DAD-7D6E-9DFE-1C3B791F4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1F7960-D3F1-A494-6CB1-5F65BD81A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366212-2E41-1CEF-DFB1-B3C8E5A98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4761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30CBF6-3464-33BB-C73E-ED1661597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AA4A7-22EF-1383-1EAF-4BF0AF0BC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C56755-9561-D36B-5041-B948C22A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66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76D53-B721-1E30-4827-6BB8DE7A7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EB4C6-FD80-F579-E05C-990CB13A0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7D5A8-5542-B010-BAB4-97D9E7330B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AC063-C842-2428-61B8-6D6DA9FC7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8D265D-4FCD-7B9E-23BC-5E13B52B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EAC22-DB17-80BF-672F-780F87762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3083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54A28-3CC0-EB1A-ADE5-D6717E761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9E3464-CB07-0B62-0EE7-07BBCCF8AE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160A-987B-93A9-3EDD-CF9604AB33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BEA970-BB00-017F-C38D-FD2A22320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01DF27-487F-D677-BEB3-7B0B1A66A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E29A0-1EC6-219A-87A3-12AE3E808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607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49FD93-AA40-70B7-6A42-AF9EFE6B4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9AF4A-F71F-3D70-C63F-5A5D9CF15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E0C06-F3B9-FA4B-409C-523933F8CB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9F418-ACEF-4586-8B47-FF8E7FFE7805}" type="datetimeFigureOut">
              <a:rPr lang="en-IN" smtClean="0"/>
              <a:t>21-11-2023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C8A223-097A-150D-6E79-F6C0202E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0A740-4039-1F68-D046-CC0B6E8FB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95D8B1-9678-40B4-B5E3-29DCC26C87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5809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8EC69D-A13B-8BEC-5971-CE4999889B6A}"/>
              </a:ext>
            </a:extLst>
          </p:cNvPr>
          <p:cNvSpPr/>
          <p:nvPr/>
        </p:nvSpPr>
        <p:spPr>
          <a:xfrm>
            <a:off x="609600" y="538480"/>
            <a:ext cx="11003280" cy="5770880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EC0671-6E8D-D22B-E685-5C18E27260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33059"/>
            <a:ext cx="9144000" cy="2387600"/>
          </a:xfrm>
        </p:spPr>
        <p:txBody>
          <a:bodyPr/>
          <a:lstStyle/>
          <a:p>
            <a:r>
              <a:rPr lang="en-US" sz="3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AI-510:</a:t>
            </a:r>
            <a:br>
              <a:rPr lang="en-US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stanty Cortez" panose="020F0502020204030204" pitchFamily="2" charset="0"/>
                <a:ea typeface="Roboto Medium" panose="02000000000000000000" pitchFamily="2" charset="0"/>
              </a:rPr>
            </a:br>
            <a:r>
              <a:rPr lang="en-US" sz="115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stanty Cortez" panose="020F0502020204030204" pitchFamily="2" charset="0"/>
                <a:ea typeface="Roboto Medium" panose="02000000000000000000" pitchFamily="2" charset="0"/>
              </a:rPr>
              <a:t>Duke Resources Hub</a:t>
            </a:r>
            <a:endParaRPr lang="en-IN" dirty="0">
              <a:ln w="0">
                <a:solidFill>
                  <a:schemeClr val="bg1"/>
                </a:solidFill>
              </a:ln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Rastanty Cortez" panose="020F0502020204030204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671747-444E-1EE2-D339-F2D6B7099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6640" y="4211638"/>
            <a:ext cx="2397760" cy="165576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- Group 6</a:t>
            </a:r>
          </a:p>
          <a:p>
            <a:pPr algn="r"/>
            <a:r>
              <a:rPr lang="en-IN">
                <a:solidFill>
                  <a:schemeClr val="bg1"/>
                </a:solidFill>
              </a:rPr>
              <a:t>Jingwei Li</a:t>
            </a:r>
          </a:p>
          <a:p>
            <a:pPr algn="r"/>
            <a:r>
              <a:rPr lang="en-IN">
                <a:solidFill>
                  <a:schemeClr val="bg1"/>
                </a:solidFill>
              </a:rPr>
              <a:t>Thomas McGuire</a:t>
            </a:r>
          </a:p>
          <a:p>
            <a:pPr algn="r"/>
            <a:r>
              <a:rPr lang="en-IN">
                <a:solidFill>
                  <a:schemeClr val="bg1"/>
                </a:solidFill>
              </a:rPr>
              <a:t>Samyukta Palle</a:t>
            </a:r>
            <a:endParaRPr lang="en-IN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ED51E6C-EC8D-BEFA-6916-F9F8F2349915}"/>
              </a:ext>
            </a:extLst>
          </p:cNvPr>
          <p:cNvCxnSpPr>
            <a:cxnSpLocks/>
          </p:cNvCxnSpPr>
          <p:nvPr/>
        </p:nvCxnSpPr>
        <p:spPr>
          <a:xfrm>
            <a:off x="2277977" y="3753855"/>
            <a:ext cx="737936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892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ECA48A-D9B8-A58F-6894-C5198521ADBD}"/>
              </a:ext>
            </a:extLst>
          </p:cNvPr>
          <p:cNvSpPr/>
          <p:nvPr/>
        </p:nvSpPr>
        <p:spPr>
          <a:xfrm>
            <a:off x="609600" y="538480"/>
            <a:ext cx="11003280" cy="5770880"/>
          </a:xfrm>
          <a:prstGeom prst="rect">
            <a:avLst/>
          </a:prstGeom>
          <a:solidFill>
            <a:srgbClr val="01216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5EDFE-3F28-2476-B79E-39066536BCED}"/>
              </a:ext>
            </a:extLst>
          </p:cNvPr>
          <p:cNvSpPr txBox="1"/>
          <p:nvPr/>
        </p:nvSpPr>
        <p:spPr>
          <a:xfrm>
            <a:off x="3048886" y="2644170"/>
            <a:ext cx="60977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600" dirty="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Rastanty Cortez" panose="020F0502020204030204" pitchFamily="2" charset="0"/>
                <a:ea typeface="Roboto Medium" panose="02000000000000000000" pitchFamily="2" charset="0"/>
              </a:rPr>
              <a:t>Thank you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679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0 health journals call separation of climate, biodiversity crises  'dangerous mistake'">
            <a:extLst>
              <a:ext uri="{FF2B5EF4-FFF2-40B4-BE49-F238E27FC236}">
                <a16:creationId xmlns:a16="http://schemas.microsoft.com/office/drawing/2014/main" id="{421324D5-FDA3-47D1-168D-88F80AF41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" r="351"/>
          <a:stretch/>
        </p:blipFill>
        <p:spPr bwMode="auto">
          <a:xfrm>
            <a:off x="3169920" y="1822779"/>
            <a:ext cx="8544560" cy="453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27C519-ED77-ECA9-6D15-404DCF81BBD2}"/>
              </a:ext>
            </a:extLst>
          </p:cNvPr>
          <p:cNvSpPr txBox="1"/>
          <p:nvPr/>
        </p:nvSpPr>
        <p:spPr>
          <a:xfrm>
            <a:off x="3464560" y="441428"/>
            <a:ext cx="7955280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/>
              <a:t>Let’s meet Sally!</a:t>
            </a:r>
          </a:p>
          <a:p>
            <a:pPr algn="ctr"/>
            <a:r>
              <a:rPr lang="en-IN" sz="2000" dirty="0"/>
              <a:t>She is a new </a:t>
            </a:r>
            <a:r>
              <a:rPr lang="en-IN" sz="2000" b="1" dirty="0"/>
              <a:t>DUKE</a:t>
            </a:r>
            <a:r>
              <a:rPr lang="en-IN" sz="2000" dirty="0"/>
              <a:t> student who is focused on </a:t>
            </a:r>
            <a:r>
              <a:rPr lang="en-IN" sz="2000" b="1" dirty="0"/>
              <a:t>environment issues</a:t>
            </a:r>
            <a:r>
              <a:rPr lang="en-IN" sz="2000" dirty="0"/>
              <a:t> like divestment from fossil fuels and environmental justice.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6BB580-1519-C08C-5665-8D12866ECAEC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409694"/>
            <a:chExt cx="2433320" cy="718066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845DACFE-7053-CE7B-246C-9D470345EBCC}"/>
                </a:ext>
              </a:extLst>
            </p:cNvPr>
            <p:cNvSpPr/>
            <p:nvPr/>
          </p:nvSpPr>
          <p:spPr>
            <a:xfrm>
              <a:off x="-101600" y="409694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EA75A9A-8A12-F44F-5EFD-771AB9EBD080}"/>
                </a:ext>
              </a:extLst>
            </p:cNvPr>
            <p:cNvSpPr txBox="1"/>
            <p:nvPr/>
          </p:nvSpPr>
          <p:spPr>
            <a:xfrm>
              <a:off x="71120" y="4414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84E5B39-C39E-B14A-ED83-051B785A0FA1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362147"/>
            <a:chExt cx="2433320" cy="718066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0AFE3C6E-21AD-437E-6D75-1BAAF9C1BA9E}"/>
                </a:ext>
              </a:extLst>
            </p:cNvPr>
            <p:cNvSpPr/>
            <p:nvPr/>
          </p:nvSpPr>
          <p:spPr>
            <a:xfrm>
              <a:off x="-101600" y="1362147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51B502-F915-67A5-3177-0AD5A883C9FB}"/>
                </a:ext>
              </a:extLst>
            </p:cNvPr>
            <p:cNvSpPr txBox="1"/>
            <p:nvPr/>
          </p:nvSpPr>
          <p:spPr>
            <a:xfrm>
              <a:off x="71120" y="13980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247D5F2-E847-EC78-9BC0-AF6137BD3AFB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416200"/>
            <a:chExt cx="2433320" cy="718066"/>
          </a:xfrm>
        </p:grpSpPr>
        <p:sp>
          <p:nvSpPr>
            <p:cNvPr id="10" name="Arrow: Pentagon 9">
              <a:extLst>
                <a:ext uri="{FF2B5EF4-FFF2-40B4-BE49-F238E27FC236}">
                  <a16:creationId xmlns:a16="http://schemas.microsoft.com/office/drawing/2014/main" id="{B07A3DFC-C5D4-33B1-94D0-F021E09BA871}"/>
                </a:ext>
              </a:extLst>
            </p:cNvPr>
            <p:cNvSpPr/>
            <p:nvPr/>
          </p:nvSpPr>
          <p:spPr>
            <a:xfrm>
              <a:off x="-101600" y="2416200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25E6A50-763B-7ABA-74A4-CBEC00D0992F}"/>
                </a:ext>
              </a:extLst>
            </p:cNvPr>
            <p:cNvSpPr txBox="1"/>
            <p:nvPr/>
          </p:nvSpPr>
          <p:spPr>
            <a:xfrm>
              <a:off x="71120" y="26277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AF133B-BBEF-8BE1-2552-02A000E0FF12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13" name="Arrow: Pentagon 12">
              <a:extLst>
                <a:ext uri="{FF2B5EF4-FFF2-40B4-BE49-F238E27FC236}">
                  <a16:creationId xmlns:a16="http://schemas.microsoft.com/office/drawing/2014/main" id="{AB73ECE5-7D59-3A3F-09E6-5F119104B014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B0EFD46-56DB-1051-A999-E0E932E86DCD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CCB35E-147E-5F1E-8EB3-10A509C2D6F3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524306"/>
            <a:chExt cx="2433320" cy="718066"/>
          </a:xfrm>
        </p:grpSpPr>
        <p:sp>
          <p:nvSpPr>
            <p:cNvPr id="16" name="Arrow: Pentagon 15">
              <a:extLst>
                <a:ext uri="{FF2B5EF4-FFF2-40B4-BE49-F238E27FC236}">
                  <a16:creationId xmlns:a16="http://schemas.microsoft.com/office/drawing/2014/main" id="{261DD5FE-4A03-C551-43BB-07A38571B90D}"/>
                </a:ext>
              </a:extLst>
            </p:cNvPr>
            <p:cNvSpPr/>
            <p:nvPr/>
          </p:nvSpPr>
          <p:spPr>
            <a:xfrm>
              <a:off x="-101600" y="4524306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FB4C15-2E7A-7357-E076-619CDAFE2BC3}"/>
                </a:ext>
              </a:extLst>
            </p:cNvPr>
            <p:cNvSpPr txBox="1"/>
            <p:nvPr/>
          </p:nvSpPr>
          <p:spPr>
            <a:xfrm>
              <a:off x="71120" y="46986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A6F6CC-B130-1D23-F225-0D97CD573B5A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CDDA1857-5559-679F-A5B0-307AC6D5FB11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822A93-851E-84DC-D982-FE7F1CD133E6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18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44CFF5D-A8ED-C166-9B5B-566CB91A91C1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409694"/>
            <a:chExt cx="2433320" cy="718066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24A8CF6C-9D49-23B2-D975-F50C37C8995C}"/>
                </a:ext>
              </a:extLst>
            </p:cNvPr>
            <p:cNvSpPr/>
            <p:nvPr/>
          </p:nvSpPr>
          <p:spPr>
            <a:xfrm>
              <a:off x="-101600" y="409694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A5B97-0209-16B8-1BE6-116CB8A3EA0E}"/>
                </a:ext>
              </a:extLst>
            </p:cNvPr>
            <p:cNvSpPr txBox="1"/>
            <p:nvPr/>
          </p:nvSpPr>
          <p:spPr>
            <a:xfrm>
              <a:off x="71120" y="4414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6936D6-DC18-D9C1-7C36-6D7301B51D9E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362147"/>
            <a:chExt cx="2433320" cy="718066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A475DA04-F366-C3CE-9837-C3C8BB8BC5AB}"/>
                </a:ext>
              </a:extLst>
            </p:cNvPr>
            <p:cNvSpPr/>
            <p:nvPr/>
          </p:nvSpPr>
          <p:spPr>
            <a:xfrm>
              <a:off x="-101600" y="1362147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753C84-4712-8D01-9324-5321040C8A99}"/>
                </a:ext>
              </a:extLst>
            </p:cNvPr>
            <p:cNvSpPr txBox="1"/>
            <p:nvPr/>
          </p:nvSpPr>
          <p:spPr>
            <a:xfrm>
              <a:off x="71120" y="13980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64DEF0-9E4A-51E7-A0B7-E71E37F6DC2C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416200"/>
            <a:chExt cx="2433320" cy="718066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A763BBF1-E3B4-A187-D190-F545590C7410}"/>
                </a:ext>
              </a:extLst>
            </p:cNvPr>
            <p:cNvSpPr/>
            <p:nvPr/>
          </p:nvSpPr>
          <p:spPr>
            <a:xfrm>
              <a:off x="-101600" y="2416200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248BAE-1DD7-D6D0-0CC7-62C84C4C8B16}"/>
                </a:ext>
              </a:extLst>
            </p:cNvPr>
            <p:cNvSpPr txBox="1"/>
            <p:nvPr/>
          </p:nvSpPr>
          <p:spPr>
            <a:xfrm>
              <a:off x="71120" y="26277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C27906-BE0E-63EA-ED20-A4BD366FB87E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FF3ACF59-E8B2-4ED7-C255-A1733CAA5EDC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09700D-E1D0-C451-DE3B-9CE0A33B61D4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4BB368-174D-12D8-4BB0-E2DD82EFB520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524306"/>
            <a:chExt cx="2433320" cy="718066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D64AA95C-D680-989F-56D1-81F9EEFD0D9A}"/>
                </a:ext>
              </a:extLst>
            </p:cNvPr>
            <p:cNvSpPr/>
            <p:nvPr/>
          </p:nvSpPr>
          <p:spPr>
            <a:xfrm>
              <a:off x="-101600" y="4524306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8B29B-BB0B-B1D7-BC22-CA6A9DF62CD4}"/>
                </a:ext>
              </a:extLst>
            </p:cNvPr>
            <p:cNvSpPr txBox="1"/>
            <p:nvPr/>
          </p:nvSpPr>
          <p:spPr>
            <a:xfrm>
              <a:off x="71120" y="46986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F8D24D-5409-C82E-3F51-1E57D1157EA6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A25CAC42-6DB3-6E70-8BED-77F9862F102F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97E203-B010-2ED3-A59A-FC1096C73EE3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090D6272-425F-2980-52C3-5C24F0282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965" y="2668942"/>
            <a:ext cx="4658765" cy="215455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9484B48-BF46-F11B-CA17-A7961AE66A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9"/>
          <a:stretch/>
        </p:blipFill>
        <p:spPr>
          <a:xfrm>
            <a:off x="7242847" y="1176448"/>
            <a:ext cx="4587240" cy="1850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611975-8F30-3FEC-2D4C-E003429A9EFC}"/>
              </a:ext>
            </a:extLst>
          </p:cNvPr>
          <p:cNvSpPr txBox="1"/>
          <p:nvPr/>
        </p:nvSpPr>
        <p:spPr>
          <a:xfrm>
            <a:off x="2863172" y="1176448"/>
            <a:ext cx="54070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Websites: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https://sites.duke.edu/prattgsps/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https://gpsg.duke.edu/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https://dukegroups.com/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738C00B2-51FC-C930-08FA-6D070EABC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922" y="2986187"/>
            <a:ext cx="4676401" cy="2591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73C453-5130-810C-B5E7-3DA603519195}"/>
              </a:ext>
            </a:extLst>
          </p:cNvPr>
          <p:cNvSpPr txBox="1"/>
          <p:nvPr/>
        </p:nvSpPr>
        <p:spPr>
          <a:xfrm>
            <a:off x="2906473" y="5578033"/>
            <a:ext cx="5407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Orientation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9A5FE6-BAAE-CEE8-D263-E92CC2621CDC}"/>
              </a:ext>
            </a:extLst>
          </p:cNvPr>
          <p:cNvSpPr txBox="1"/>
          <p:nvPr/>
        </p:nvSpPr>
        <p:spPr>
          <a:xfrm>
            <a:off x="2685965" y="382372"/>
            <a:ext cx="54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RESOURCES</a:t>
            </a:r>
            <a:endParaRPr lang="en-IN" sz="2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61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44CFF5D-A8ED-C166-9B5B-566CB91A91C1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409694"/>
            <a:chExt cx="2433320" cy="718066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24A8CF6C-9D49-23B2-D975-F50C37C8995C}"/>
                </a:ext>
              </a:extLst>
            </p:cNvPr>
            <p:cNvSpPr/>
            <p:nvPr/>
          </p:nvSpPr>
          <p:spPr>
            <a:xfrm>
              <a:off x="-101600" y="409694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A5B97-0209-16B8-1BE6-116CB8A3EA0E}"/>
                </a:ext>
              </a:extLst>
            </p:cNvPr>
            <p:cNvSpPr txBox="1"/>
            <p:nvPr/>
          </p:nvSpPr>
          <p:spPr>
            <a:xfrm>
              <a:off x="71120" y="4414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6936D6-DC18-D9C1-7C36-6D7301B51D9E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362147"/>
            <a:chExt cx="2433320" cy="718066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A475DA04-F366-C3CE-9837-C3C8BB8BC5AB}"/>
                </a:ext>
              </a:extLst>
            </p:cNvPr>
            <p:cNvSpPr/>
            <p:nvPr/>
          </p:nvSpPr>
          <p:spPr>
            <a:xfrm>
              <a:off x="-101600" y="1362147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753C84-4712-8D01-9324-5321040C8A99}"/>
                </a:ext>
              </a:extLst>
            </p:cNvPr>
            <p:cNvSpPr txBox="1"/>
            <p:nvPr/>
          </p:nvSpPr>
          <p:spPr>
            <a:xfrm>
              <a:off x="71120" y="13980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64DEF0-9E4A-51E7-A0B7-E71E37F6DC2C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416200"/>
            <a:chExt cx="2433320" cy="718066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A763BBF1-E3B4-A187-D190-F545590C7410}"/>
                </a:ext>
              </a:extLst>
            </p:cNvPr>
            <p:cNvSpPr/>
            <p:nvPr/>
          </p:nvSpPr>
          <p:spPr>
            <a:xfrm>
              <a:off x="-101600" y="2416200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248BAE-1DD7-D6D0-0CC7-62C84C4C8B16}"/>
                </a:ext>
              </a:extLst>
            </p:cNvPr>
            <p:cNvSpPr txBox="1"/>
            <p:nvPr/>
          </p:nvSpPr>
          <p:spPr>
            <a:xfrm>
              <a:off x="71120" y="26277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C27906-BE0E-63EA-ED20-A4BD366FB87E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FF3ACF59-E8B2-4ED7-C255-A1733CAA5EDC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09700D-E1D0-C451-DE3B-9CE0A33B61D4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24BB368-174D-12D8-4BB0-E2DD82EFB520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524306"/>
            <a:chExt cx="2433320" cy="718066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D64AA95C-D680-989F-56D1-81F9EEFD0D9A}"/>
                </a:ext>
              </a:extLst>
            </p:cNvPr>
            <p:cNvSpPr/>
            <p:nvPr/>
          </p:nvSpPr>
          <p:spPr>
            <a:xfrm>
              <a:off x="-101600" y="4524306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8B29B-BB0B-B1D7-BC22-CA6A9DF62CD4}"/>
                </a:ext>
              </a:extLst>
            </p:cNvPr>
            <p:cNvSpPr txBox="1"/>
            <p:nvPr/>
          </p:nvSpPr>
          <p:spPr>
            <a:xfrm>
              <a:off x="71120" y="46986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F8D24D-5409-C82E-3F51-1E57D1157EA6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A25CAC42-6DB3-6E70-8BED-77F9862F102F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97E203-B010-2ED3-A59A-FC1096C73EE3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9A5FE6-BAAE-CEE8-D263-E92CC2621CDC}"/>
              </a:ext>
            </a:extLst>
          </p:cNvPr>
          <p:cNvSpPr txBox="1"/>
          <p:nvPr/>
        </p:nvSpPr>
        <p:spPr>
          <a:xfrm>
            <a:off x="2685965" y="382372"/>
            <a:ext cx="54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SOLUTION</a:t>
            </a:r>
            <a:endParaRPr lang="en-IN" sz="2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16184-1F67-B491-BAE0-7463BB06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3779" y="1073881"/>
            <a:ext cx="8746149" cy="37878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1C9EE33-4B90-D093-B1ED-4CF7B61BB22E}"/>
              </a:ext>
            </a:extLst>
          </p:cNvPr>
          <p:cNvSpPr txBox="1"/>
          <p:nvPr/>
        </p:nvSpPr>
        <p:spPr>
          <a:xfrm>
            <a:off x="2803779" y="5084291"/>
            <a:ext cx="6146800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I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boto Medium" panose="02000000000000000000" pitchFamily="2" charset="0"/>
                <a:ea typeface="Roboto Medium" panose="02000000000000000000" pitchFamily="2" charset="0"/>
              </a:rPr>
              <a:t>Duke Resource Hub: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Centralized platform for all Duke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Personalized filtering based on user preferences.</a:t>
            </a:r>
          </a:p>
        </p:txBody>
      </p:sp>
    </p:spTree>
    <p:extLst>
      <p:ext uri="{BB962C8B-B14F-4D97-AF65-F5344CB8AC3E}">
        <p14:creationId xmlns:p14="http://schemas.microsoft.com/office/powerpoint/2010/main" val="277528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22CA06FD-E541-17C4-2A3F-F4AA7627EDC3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308094"/>
            <a:chExt cx="2433320" cy="718066"/>
          </a:xfrm>
        </p:grpSpPr>
        <p:sp>
          <p:nvSpPr>
            <p:cNvPr id="63" name="Arrow: Pentagon 62">
              <a:extLst>
                <a:ext uri="{FF2B5EF4-FFF2-40B4-BE49-F238E27FC236}">
                  <a16:creationId xmlns:a16="http://schemas.microsoft.com/office/drawing/2014/main" id="{C6A215F7-7BCF-9EF7-7A54-2EA1FDF3917D}"/>
                </a:ext>
              </a:extLst>
            </p:cNvPr>
            <p:cNvSpPr/>
            <p:nvPr/>
          </p:nvSpPr>
          <p:spPr>
            <a:xfrm>
              <a:off x="-101600" y="308094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46A6472-7EEE-A820-B77B-5F8B0898BA7C}"/>
                </a:ext>
              </a:extLst>
            </p:cNvPr>
            <p:cNvSpPr txBox="1"/>
            <p:nvPr/>
          </p:nvSpPr>
          <p:spPr>
            <a:xfrm>
              <a:off x="71120" y="3398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5B87362A-6693-AA46-F2A1-C0D9B0A48A19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463747"/>
            <a:chExt cx="2433320" cy="718066"/>
          </a:xfrm>
        </p:grpSpPr>
        <p:sp>
          <p:nvSpPr>
            <p:cNvPr id="66" name="Arrow: Pentagon 65">
              <a:extLst>
                <a:ext uri="{FF2B5EF4-FFF2-40B4-BE49-F238E27FC236}">
                  <a16:creationId xmlns:a16="http://schemas.microsoft.com/office/drawing/2014/main" id="{72050657-B55A-2F54-F496-202FF209E571}"/>
                </a:ext>
              </a:extLst>
            </p:cNvPr>
            <p:cNvSpPr/>
            <p:nvPr/>
          </p:nvSpPr>
          <p:spPr>
            <a:xfrm>
              <a:off x="-101600" y="1463747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81D4449-9526-5384-3DB8-D24F734D359B}"/>
                </a:ext>
              </a:extLst>
            </p:cNvPr>
            <p:cNvSpPr txBox="1"/>
            <p:nvPr/>
          </p:nvSpPr>
          <p:spPr>
            <a:xfrm>
              <a:off x="71120" y="14996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04B27D0-C7DD-19CD-6727-4DCDF000C72D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416200"/>
            <a:chExt cx="2433320" cy="718066"/>
          </a:xfrm>
        </p:grpSpPr>
        <p:sp>
          <p:nvSpPr>
            <p:cNvPr id="69" name="Arrow: Pentagon 68">
              <a:extLst>
                <a:ext uri="{FF2B5EF4-FFF2-40B4-BE49-F238E27FC236}">
                  <a16:creationId xmlns:a16="http://schemas.microsoft.com/office/drawing/2014/main" id="{8577F53E-2BFC-C65C-D1CE-BE6E0B9F3622}"/>
                </a:ext>
              </a:extLst>
            </p:cNvPr>
            <p:cNvSpPr/>
            <p:nvPr/>
          </p:nvSpPr>
          <p:spPr>
            <a:xfrm>
              <a:off x="-101600" y="2416200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D5EBACA-F87F-4962-0822-1D92E9E75C37}"/>
                </a:ext>
              </a:extLst>
            </p:cNvPr>
            <p:cNvSpPr txBox="1"/>
            <p:nvPr/>
          </p:nvSpPr>
          <p:spPr>
            <a:xfrm>
              <a:off x="71120" y="26277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4B34F1F9-F5E4-CFEA-D34F-107B34266DD2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72" name="Arrow: Pentagon 71">
              <a:extLst>
                <a:ext uri="{FF2B5EF4-FFF2-40B4-BE49-F238E27FC236}">
                  <a16:creationId xmlns:a16="http://schemas.microsoft.com/office/drawing/2014/main" id="{2AAE5FEA-0578-A503-437D-F576C76B1EAB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AA526A6-1D22-DE73-B54D-42E7C87B260E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864E67CA-2DE6-7DF7-21F0-E40683175017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524306"/>
            <a:chExt cx="2433320" cy="718066"/>
          </a:xfrm>
        </p:grpSpPr>
        <p:sp>
          <p:nvSpPr>
            <p:cNvPr id="75" name="Arrow: Pentagon 74">
              <a:extLst>
                <a:ext uri="{FF2B5EF4-FFF2-40B4-BE49-F238E27FC236}">
                  <a16:creationId xmlns:a16="http://schemas.microsoft.com/office/drawing/2014/main" id="{DFBD807F-9471-6DCF-16E2-9E43E26EE2CE}"/>
                </a:ext>
              </a:extLst>
            </p:cNvPr>
            <p:cNvSpPr/>
            <p:nvPr/>
          </p:nvSpPr>
          <p:spPr>
            <a:xfrm>
              <a:off x="-101600" y="4524306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ACE544E-DF0D-B882-1703-1E15E60737CF}"/>
                </a:ext>
              </a:extLst>
            </p:cNvPr>
            <p:cNvSpPr txBox="1"/>
            <p:nvPr/>
          </p:nvSpPr>
          <p:spPr>
            <a:xfrm>
              <a:off x="71120" y="46986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F15C9FE-9478-6FC9-62EE-05B5863E0658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78" name="Arrow: Pentagon 77">
              <a:extLst>
                <a:ext uri="{FF2B5EF4-FFF2-40B4-BE49-F238E27FC236}">
                  <a16:creationId xmlns:a16="http://schemas.microsoft.com/office/drawing/2014/main" id="{BF40C237-3D53-A342-B92C-F44EB1C5869A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48DA667-4C26-2DA6-0962-7C4988E05478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431BD8A-347B-105C-023E-4AF48C0FAF25}"/>
              </a:ext>
            </a:extLst>
          </p:cNvPr>
          <p:cNvGrpSpPr/>
          <p:nvPr/>
        </p:nvGrpSpPr>
        <p:grpSpPr>
          <a:xfrm>
            <a:off x="2697480" y="404727"/>
            <a:ext cx="6426200" cy="1934550"/>
            <a:chOff x="2697480" y="404727"/>
            <a:chExt cx="6426200" cy="1934550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A747E67-B29C-185F-9F29-DF454C10AF72}"/>
                </a:ext>
              </a:extLst>
            </p:cNvPr>
            <p:cNvSpPr txBox="1"/>
            <p:nvPr/>
          </p:nvSpPr>
          <p:spPr>
            <a:xfrm>
              <a:off x="2697480" y="404727"/>
              <a:ext cx="5407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GATHER DATA</a:t>
              </a:r>
              <a:endParaRPr lang="en-IN" sz="2400" b="1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932D0A0-6110-996E-9D89-3537F2FA76E0}"/>
                </a:ext>
              </a:extLst>
            </p:cNvPr>
            <p:cNvSpPr txBox="1"/>
            <p:nvPr/>
          </p:nvSpPr>
          <p:spPr>
            <a:xfrm>
              <a:off x="2976880" y="861949"/>
              <a:ext cx="6146800" cy="14773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1. Scraped data from various sources, including: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https://sites.duke.edu/prattgsps/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https://gpsg.duke.edu/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https://dukegroups.com/</a:t>
              </a:r>
            </a:p>
            <a:p>
              <a:r>
                <a:rPr lang="en-IN" dirty="0"/>
                <a:t>2. Created a phonebook csv file.</a:t>
              </a: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3BC691BB-391B-8688-0318-824E2117EB3F}"/>
              </a:ext>
            </a:extLst>
          </p:cNvPr>
          <p:cNvSpPr txBox="1"/>
          <p:nvPr/>
        </p:nvSpPr>
        <p:spPr>
          <a:xfrm>
            <a:off x="4888054" y="5183341"/>
            <a:ext cx="2700371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latin typeface="Roboto Medium" panose="02000000000000000000" pitchFamily="2" charset="0"/>
                <a:ea typeface="Roboto Medium" panose="02000000000000000000" pitchFamily="2" charset="0"/>
              </a:rPr>
              <a:t>Selected features: </a:t>
            </a:r>
          </a:p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Name</a:t>
            </a:r>
          </a:p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Type</a:t>
            </a:r>
          </a:p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Description</a:t>
            </a:r>
          </a:p>
          <a:p>
            <a:pPr algn="ctr"/>
            <a:r>
              <a:rPr lang="en-IN" dirty="0">
                <a:latin typeface="Roboto" panose="02000000000000000000" pitchFamily="2" charset="0"/>
                <a:ea typeface="Roboto" panose="02000000000000000000" pitchFamily="2" charset="0"/>
              </a:rPr>
              <a:t>Reference link.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741C3EE-26C5-EA1E-CBEC-5B1D4ECF5F07}"/>
              </a:ext>
            </a:extLst>
          </p:cNvPr>
          <p:cNvCxnSpPr>
            <a:cxnSpLocks/>
          </p:cNvCxnSpPr>
          <p:nvPr/>
        </p:nvCxnSpPr>
        <p:spPr>
          <a:xfrm flipH="1">
            <a:off x="6238240" y="3739511"/>
            <a:ext cx="326908" cy="134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2572E4E-A4A1-7FCA-8906-7C499A8E6949}"/>
              </a:ext>
            </a:extLst>
          </p:cNvPr>
          <p:cNvCxnSpPr>
            <a:cxnSpLocks/>
          </p:cNvCxnSpPr>
          <p:nvPr/>
        </p:nvCxnSpPr>
        <p:spPr>
          <a:xfrm flipH="1">
            <a:off x="6313987" y="4445276"/>
            <a:ext cx="1755398" cy="622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7311498-3829-A2FD-D960-CDFF12B1D228}"/>
              </a:ext>
            </a:extLst>
          </p:cNvPr>
          <p:cNvGrpSpPr/>
          <p:nvPr/>
        </p:nvGrpSpPr>
        <p:grpSpPr>
          <a:xfrm>
            <a:off x="4841799" y="2416200"/>
            <a:ext cx="3470330" cy="1263912"/>
            <a:chOff x="4822681" y="537338"/>
            <a:chExt cx="3470330" cy="1263912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B8314127-65CE-DC68-281D-8423246534B3}"/>
                </a:ext>
              </a:extLst>
            </p:cNvPr>
            <p:cNvSpPr txBox="1"/>
            <p:nvPr/>
          </p:nvSpPr>
          <p:spPr>
            <a:xfrm>
              <a:off x="4822681" y="537338"/>
              <a:ext cx="346268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dirty="0">
                  <a:latin typeface="Roboto" panose="02000000000000000000" pitchFamily="2" charset="0"/>
                  <a:ea typeface="Roboto" panose="02000000000000000000" pitchFamily="2" charset="0"/>
                </a:rPr>
                <a:t>Events: Title, Link, Group</a:t>
              </a:r>
            </a:p>
          </p:txBody>
        </p:sp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7407FCA0-5C2B-9D64-85D2-8774605174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22681" y="865232"/>
              <a:ext cx="3470330" cy="936018"/>
            </a:xfrm>
            <a:prstGeom prst="rect">
              <a:avLst/>
            </a:prstGeom>
          </p:spPr>
        </p:pic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A4443DA-B8EE-A76A-DB0B-FF64FC1F59D9}"/>
              </a:ext>
            </a:extLst>
          </p:cNvPr>
          <p:cNvGrpSpPr/>
          <p:nvPr/>
        </p:nvGrpSpPr>
        <p:grpSpPr>
          <a:xfrm>
            <a:off x="2270760" y="3642042"/>
            <a:ext cx="3221786" cy="1469610"/>
            <a:chOff x="2221162" y="2321980"/>
            <a:chExt cx="3221786" cy="1469610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0B56671-0F97-B2EB-DA06-2A3EAFFABB97}"/>
                </a:ext>
              </a:extLst>
            </p:cNvPr>
            <p:cNvSpPr txBox="1"/>
            <p:nvPr/>
          </p:nvSpPr>
          <p:spPr>
            <a:xfrm>
              <a:off x="2221162" y="2321980"/>
              <a:ext cx="322178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dirty="0">
                  <a:latin typeface="Roboto" panose="02000000000000000000" pitchFamily="2" charset="0"/>
                  <a:ea typeface="Roboto" panose="02000000000000000000" pitchFamily="2" charset="0"/>
                </a:rPr>
                <a:t>Groups: Title, Link, Mission</a:t>
              </a:r>
            </a:p>
          </p:txBody>
        </p:sp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D623B26-07EF-2936-7837-9FA26C0FB0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471"/>
            <a:stretch/>
          </p:blipFill>
          <p:spPr>
            <a:xfrm>
              <a:off x="2424362" y="2666550"/>
              <a:ext cx="2987912" cy="1125040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CB783EC-331B-D5FE-D0CD-3D3000B996EF}"/>
              </a:ext>
            </a:extLst>
          </p:cNvPr>
          <p:cNvGrpSpPr/>
          <p:nvPr/>
        </p:nvGrpSpPr>
        <p:grpSpPr>
          <a:xfrm>
            <a:off x="8109636" y="3676319"/>
            <a:ext cx="3988005" cy="2052625"/>
            <a:chOff x="8090518" y="1797457"/>
            <a:chExt cx="3988005" cy="2052625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B170E238-3F15-3D5F-6239-47B66D39F78B}"/>
                </a:ext>
              </a:extLst>
            </p:cNvPr>
            <p:cNvSpPr txBox="1"/>
            <p:nvPr/>
          </p:nvSpPr>
          <p:spPr>
            <a:xfrm>
              <a:off x="8090518" y="1797457"/>
              <a:ext cx="398800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1600" dirty="0">
                  <a:latin typeface="Roboto" panose="02000000000000000000" pitchFamily="2" charset="0"/>
                  <a:ea typeface="Roboto" panose="02000000000000000000" pitchFamily="2" charset="0"/>
                </a:rPr>
                <a:t>GSPS &amp; GPSG: Name, Description </a:t>
              </a:r>
            </a:p>
          </p:txBody>
        </p: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1FF3A6F-71D6-07D7-4791-755A9DCD0D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0518" y="2129144"/>
              <a:ext cx="3988005" cy="1720938"/>
            </a:xfrm>
            <a:prstGeom prst="rect">
              <a:avLst/>
            </a:prstGeom>
          </p:spPr>
        </p:pic>
      </p:grp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526E1334-79E9-48A0-E49F-DAE0E72548A3}"/>
              </a:ext>
            </a:extLst>
          </p:cNvPr>
          <p:cNvCxnSpPr>
            <a:cxnSpLocks/>
          </p:cNvCxnSpPr>
          <p:nvPr/>
        </p:nvCxnSpPr>
        <p:spPr>
          <a:xfrm>
            <a:off x="4990557" y="4665718"/>
            <a:ext cx="1195945" cy="377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Arrow: Right 95">
            <a:extLst>
              <a:ext uri="{FF2B5EF4-FFF2-40B4-BE49-F238E27FC236}">
                <a16:creationId xmlns:a16="http://schemas.microsoft.com/office/drawing/2014/main" id="{B0D7550A-2589-D055-4335-BEED50B6CA8C}"/>
              </a:ext>
            </a:extLst>
          </p:cNvPr>
          <p:cNvSpPr/>
          <p:nvPr/>
        </p:nvSpPr>
        <p:spPr>
          <a:xfrm rot="10800000">
            <a:off x="6697228" y="5856113"/>
            <a:ext cx="861812" cy="199246"/>
          </a:xfrm>
          <a:prstGeom prst="rightArrow">
            <a:avLst/>
          </a:prstGeom>
          <a:solidFill>
            <a:srgbClr val="012169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98" name="文本框 7">
            <a:extLst>
              <a:ext uri="{FF2B5EF4-FFF2-40B4-BE49-F238E27FC236}">
                <a16:creationId xmlns:a16="http://schemas.microsoft.com/office/drawing/2014/main" id="{73708C40-BACF-6D66-5330-AB6A8DB98DD1}"/>
              </a:ext>
            </a:extLst>
          </p:cNvPr>
          <p:cNvSpPr txBox="1"/>
          <p:nvPr/>
        </p:nvSpPr>
        <p:spPr>
          <a:xfrm>
            <a:off x="2776025" y="6315822"/>
            <a:ext cx="2892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Sqlite3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Database</a:t>
            </a:r>
            <a:endParaRPr kumimoji="1" lang="zh-CN" altLang="en-US" dirty="0"/>
          </a:p>
        </p:txBody>
      </p:sp>
      <p:pic>
        <p:nvPicPr>
          <p:cNvPr id="99" name="Picture 2" descr="SQLite Home Page">
            <a:extLst>
              <a:ext uri="{FF2B5EF4-FFF2-40B4-BE49-F238E27FC236}">
                <a16:creationId xmlns:a16="http://schemas.microsoft.com/office/drawing/2014/main" id="{729E65CF-EDE0-D454-667C-42D0128FC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25" y="5459308"/>
            <a:ext cx="1811698" cy="83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Arrow: Right 99">
            <a:extLst>
              <a:ext uri="{FF2B5EF4-FFF2-40B4-BE49-F238E27FC236}">
                <a16:creationId xmlns:a16="http://schemas.microsoft.com/office/drawing/2014/main" id="{F69888BA-CF3B-F4DE-4B10-053E8F98815E}"/>
              </a:ext>
            </a:extLst>
          </p:cNvPr>
          <p:cNvSpPr/>
          <p:nvPr/>
        </p:nvSpPr>
        <p:spPr>
          <a:xfrm rot="10800000">
            <a:off x="4449722" y="6234389"/>
            <a:ext cx="861812" cy="199246"/>
          </a:xfrm>
          <a:prstGeom prst="rightArrow">
            <a:avLst/>
          </a:prstGeom>
          <a:solidFill>
            <a:srgbClr val="012169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445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96" grpId="0" animBg="1"/>
      <p:bldP spid="98" grpId="0"/>
      <p:bldP spid="10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24831F-51BC-1293-66E5-3D54312AB5CB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308094"/>
            <a:chExt cx="2433320" cy="71806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9CC0B539-B527-77C0-3D16-C047AD83C0BE}"/>
                </a:ext>
              </a:extLst>
            </p:cNvPr>
            <p:cNvSpPr/>
            <p:nvPr/>
          </p:nvSpPr>
          <p:spPr>
            <a:xfrm>
              <a:off x="-101600" y="308094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9CF414E-41DC-3F96-D4B3-E9175EA6296C}"/>
                </a:ext>
              </a:extLst>
            </p:cNvPr>
            <p:cNvSpPr txBox="1"/>
            <p:nvPr/>
          </p:nvSpPr>
          <p:spPr>
            <a:xfrm>
              <a:off x="71120" y="3398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88B8376-D39A-48F7-9F34-0BFCBDFE71C0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362147"/>
            <a:chExt cx="2433320" cy="718066"/>
          </a:xfrm>
        </p:grpSpPr>
        <p:sp>
          <p:nvSpPr>
            <p:cNvPr id="6" name="Arrow: Pentagon 5">
              <a:extLst>
                <a:ext uri="{FF2B5EF4-FFF2-40B4-BE49-F238E27FC236}">
                  <a16:creationId xmlns:a16="http://schemas.microsoft.com/office/drawing/2014/main" id="{2C7F375A-EEE2-676B-3970-9C4094DAF61E}"/>
                </a:ext>
              </a:extLst>
            </p:cNvPr>
            <p:cNvSpPr/>
            <p:nvPr/>
          </p:nvSpPr>
          <p:spPr>
            <a:xfrm>
              <a:off x="-101600" y="1362147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825091C-9F32-B781-3F1C-4805DD8C268A}"/>
                </a:ext>
              </a:extLst>
            </p:cNvPr>
            <p:cNvSpPr txBox="1"/>
            <p:nvPr/>
          </p:nvSpPr>
          <p:spPr>
            <a:xfrm>
              <a:off x="71120" y="13980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90D1BC2-2801-CB01-9F38-B238039034EA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517800"/>
            <a:chExt cx="2433320" cy="718066"/>
          </a:xfrm>
        </p:grpSpPr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59EDC83D-19D4-C453-25B4-CAA1FB0F013F}"/>
                </a:ext>
              </a:extLst>
            </p:cNvPr>
            <p:cNvSpPr/>
            <p:nvPr/>
          </p:nvSpPr>
          <p:spPr>
            <a:xfrm>
              <a:off x="-101600" y="2517800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290173-DB40-0CDC-066A-ECF1F12ABD3B}"/>
                </a:ext>
              </a:extLst>
            </p:cNvPr>
            <p:cNvSpPr txBox="1"/>
            <p:nvPr/>
          </p:nvSpPr>
          <p:spPr>
            <a:xfrm>
              <a:off x="71120" y="27293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FCBA54-F651-4833-A47D-125CFDF7104F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12" name="Arrow: Pentagon 11">
              <a:extLst>
                <a:ext uri="{FF2B5EF4-FFF2-40B4-BE49-F238E27FC236}">
                  <a16:creationId xmlns:a16="http://schemas.microsoft.com/office/drawing/2014/main" id="{201F5F9A-2511-E642-08E3-F2C692E26D73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B5E826-06CD-9BD0-2437-73266D99E244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36D4E3-FB74-06DE-7ECF-696490DED8F9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524306"/>
            <a:chExt cx="2433320" cy="718066"/>
          </a:xfrm>
        </p:grpSpPr>
        <p:sp>
          <p:nvSpPr>
            <p:cNvPr id="15" name="Arrow: Pentagon 14">
              <a:extLst>
                <a:ext uri="{FF2B5EF4-FFF2-40B4-BE49-F238E27FC236}">
                  <a16:creationId xmlns:a16="http://schemas.microsoft.com/office/drawing/2014/main" id="{C0E8E575-EABE-C2A4-2483-815B6FECC9C5}"/>
                </a:ext>
              </a:extLst>
            </p:cNvPr>
            <p:cNvSpPr/>
            <p:nvPr/>
          </p:nvSpPr>
          <p:spPr>
            <a:xfrm>
              <a:off x="-101600" y="4524306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132870C-0D58-3708-CCBB-1C14FB2C171B}"/>
                </a:ext>
              </a:extLst>
            </p:cNvPr>
            <p:cNvSpPr txBox="1"/>
            <p:nvPr/>
          </p:nvSpPr>
          <p:spPr>
            <a:xfrm>
              <a:off x="71120" y="46986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A755D0-3E4C-2BF2-E2BD-1E2F35E321B5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34EF2C23-1A61-20AB-E31C-291817E4A749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3D92FB-DF0C-314B-DBDA-F99A4C10468E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4F29FD7-FE25-3E18-90EE-966DA1FC2F01}"/>
              </a:ext>
            </a:extLst>
          </p:cNvPr>
          <p:cNvSpPr txBox="1"/>
          <p:nvPr/>
        </p:nvSpPr>
        <p:spPr>
          <a:xfrm>
            <a:off x="3017520" y="3162421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Additional web scraping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963FBAB-0682-99CD-420A-D04960E0EC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005"/>
          <a:stretch/>
        </p:blipFill>
        <p:spPr>
          <a:xfrm>
            <a:off x="3662681" y="3519499"/>
            <a:ext cx="3098800" cy="258775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E25499E-166D-0E2D-5A07-DF15E19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160" y="3483632"/>
            <a:ext cx="4429760" cy="259125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FB5698-F919-8098-709D-F777C62E1B35}"/>
              </a:ext>
            </a:extLst>
          </p:cNvPr>
          <p:cNvSpPr txBox="1"/>
          <p:nvPr/>
        </p:nvSpPr>
        <p:spPr>
          <a:xfrm>
            <a:off x="2738120" y="496036"/>
            <a:ext cx="54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VALIDATE DATA</a:t>
            </a:r>
            <a:endParaRPr lang="en-IN" sz="2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10E5C8-8BE0-546A-9906-A2CA6045CF7B}"/>
              </a:ext>
            </a:extLst>
          </p:cNvPr>
          <p:cNvSpPr txBox="1"/>
          <p:nvPr/>
        </p:nvSpPr>
        <p:spPr>
          <a:xfrm>
            <a:off x="3017520" y="6231047"/>
            <a:ext cx="6146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Manual data collection.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245604C-D69C-8D1F-0D6A-0E0D861AF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5182" y="1033798"/>
            <a:ext cx="4965955" cy="169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323B47F5-CB36-F8CF-0B23-03463AA32FF6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308094"/>
            <a:chExt cx="2433320" cy="718066"/>
          </a:xfrm>
        </p:grpSpPr>
        <p:sp>
          <p:nvSpPr>
            <p:cNvPr id="62" name="Arrow: Pentagon 61">
              <a:extLst>
                <a:ext uri="{FF2B5EF4-FFF2-40B4-BE49-F238E27FC236}">
                  <a16:creationId xmlns:a16="http://schemas.microsoft.com/office/drawing/2014/main" id="{78419251-CF35-E5AA-71D8-119F9412CDB0}"/>
                </a:ext>
              </a:extLst>
            </p:cNvPr>
            <p:cNvSpPr/>
            <p:nvPr/>
          </p:nvSpPr>
          <p:spPr>
            <a:xfrm>
              <a:off x="-101600" y="308094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36A1B79-96C2-AF3E-CB83-A2D6FD945931}"/>
                </a:ext>
              </a:extLst>
            </p:cNvPr>
            <p:cNvSpPr txBox="1"/>
            <p:nvPr/>
          </p:nvSpPr>
          <p:spPr>
            <a:xfrm>
              <a:off x="71120" y="3398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D372407-1796-39AF-6B89-BD6D5FAA360E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362147"/>
            <a:chExt cx="2433320" cy="718066"/>
          </a:xfrm>
        </p:grpSpPr>
        <p:sp>
          <p:nvSpPr>
            <p:cNvPr id="1025" name="Arrow: Pentagon 1024">
              <a:extLst>
                <a:ext uri="{FF2B5EF4-FFF2-40B4-BE49-F238E27FC236}">
                  <a16:creationId xmlns:a16="http://schemas.microsoft.com/office/drawing/2014/main" id="{F534927C-2C76-C587-7A3B-E1CE8521CFD3}"/>
                </a:ext>
              </a:extLst>
            </p:cNvPr>
            <p:cNvSpPr/>
            <p:nvPr/>
          </p:nvSpPr>
          <p:spPr>
            <a:xfrm>
              <a:off x="-101600" y="1362147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FA7C8367-9ED9-5BF9-3353-1C7FEBE192CD}"/>
                </a:ext>
              </a:extLst>
            </p:cNvPr>
            <p:cNvSpPr txBox="1"/>
            <p:nvPr/>
          </p:nvSpPr>
          <p:spPr>
            <a:xfrm>
              <a:off x="71120" y="13980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0CAF8690-210E-5EDC-04FD-B505D78AB4FB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517800"/>
            <a:chExt cx="2433320" cy="718066"/>
          </a:xfrm>
        </p:grpSpPr>
        <p:sp>
          <p:nvSpPr>
            <p:cNvPr id="1029" name="Arrow: Pentagon 1028">
              <a:extLst>
                <a:ext uri="{FF2B5EF4-FFF2-40B4-BE49-F238E27FC236}">
                  <a16:creationId xmlns:a16="http://schemas.microsoft.com/office/drawing/2014/main" id="{CB36E38C-D8F4-F877-1631-53F780D57736}"/>
                </a:ext>
              </a:extLst>
            </p:cNvPr>
            <p:cNvSpPr/>
            <p:nvPr/>
          </p:nvSpPr>
          <p:spPr>
            <a:xfrm>
              <a:off x="-101600" y="2517800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30" name="TextBox 1029">
              <a:extLst>
                <a:ext uri="{FF2B5EF4-FFF2-40B4-BE49-F238E27FC236}">
                  <a16:creationId xmlns:a16="http://schemas.microsoft.com/office/drawing/2014/main" id="{B896188E-DD54-B215-C4AC-5AC85426AC4A}"/>
                </a:ext>
              </a:extLst>
            </p:cNvPr>
            <p:cNvSpPr txBox="1"/>
            <p:nvPr/>
          </p:nvSpPr>
          <p:spPr>
            <a:xfrm>
              <a:off x="71120" y="27293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DB36AE19-069E-9CB6-69F1-670F5561B672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1032" name="Arrow: Pentagon 1031">
              <a:extLst>
                <a:ext uri="{FF2B5EF4-FFF2-40B4-BE49-F238E27FC236}">
                  <a16:creationId xmlns:a16="http://schemas.microsoft.com/office/drawing/2014/main" id="{EAFD2A36-ADAF-3D62-C2E1-95026879A72C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33" name="TextBox 1032">
              <a:extLst>
                <a:ext uri="{FF2B5EF4-FFF2-40B4-BE49-F238E27FC236}">
                  <a16:creationId xmlns:a16="http://schemas.microsoft.com/office/drawing/2014/main" id="{B6D2A135-D98C-D33A-1021-CC59E5C06080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19D48DC8-2C5C-4030-109D-A87701ABAF02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524306"/>
            <a:chExt cx="2433320" cy="718066"/>
          </a:xfrm>
        </p:grpSpPr>
        <p:sp>
          <p:nvSpPr>
            <p:cNvPr id="1035" name="Arrow: Pentagon 1034">
              <a:extLst>
                <a:ext uri="{FF2B5EF4-FFF2-40B4-BE49-F238E27FC236}">
                  <a16:creationId xmlns:a16="http://schemas.microsoft.com/office/drawing/2014/main" id="{979AA701-5318-3AA5-14A8-65B76FD71824}"/>
                </a:ext>
              </a:extLst>
            </p:cNvPr>
            <p:cNvSpPr/>
            <p:nvPr/>
          </p:nvSpPr>
          <p:spPr>
            <a:xfrm>
              <a:off x="-101600" y="4524306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36" name="TextBox 1035">
              <a:extLst>
                <a:ext uri="{FF2B5EF4-FFF2-40B4-BE49-F238E27FC236}">
                  <a16:creationId xmlns:a16="http://schemas.microsoft.com/office/drawing/2014/main" id="{272E9A51-EDE6-8C6C-01D3-AAE5B937E68E}"/>
                </a:ext>
              </a:extLst>
            </p:cNvPr>
            <p:cNvSpPr txBox="1"/>
            <p:nvPr/>
          </p:nvSpPr>
          <p:spPr>
            <a:xfrm>
              <a:off x="71120" y="46986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A13D4C25-1518-24F5-4EBF-8905CDF985B7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1038" name="Arrow: Pentagon 1037">
              <a:extLst>
                <a:ext uri="{FF2B5EF4-FFF2-40B4-BE49-F238E27FC236}">
                  <a16:creationId xmlns:a16="http://schemas.microsoft.com/office/drawing/2014/main" id="{5078D04E-4EB0-2B3F-299B-C0D97DC0679D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039" name="TextBox 1038">
              <a:extLst>
                <a:ext uri="{FF2B5EF4-FFF2-40B4-BE49-F238E27FC236}">
                  <a16:creationId xmlns:a16="http://schemas.microsoft.com/office/drawing/2014/main" id="{FD26377D-5546-1604-0F21-545C4F78863A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sp>
        <p:nvSpPr>
          <p:cNvPr id="1040" name="TextBox 1039">
            <a:extLst>
              <a:ext uri="{FF2B5EF4-FFF2-40B4-BE49-F238E27FC236}">
                <a16:creationId xmlns:a16="http://schemas.microsoft.com/office/drawing/2014/main" id="{888575DF-FF89-D0DD-A699-7E4DC46C7237}"/>
              </a:ext>
            </a:extLst>
          </p:cNvPr>
          <p:cNvSpPr txBox="1"/>
          <p:nvPr/>
        </p:nvSpPr>
        <p:spPr>
          <a:xfrm>
            <a:off x="2738120" y="496036"/>
            <a:ext cx="54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DATA LABELS</a:t>
            </a:r>
            <a:endParaRPr lang="en-IN" sz="2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FE1E282E-15F1-517A-08EB-820FC71EB447}"/>
              </a:ext>
            </a:extLst>
          </p:cNvPr>
          <p:cNvSpPr txBox="1"/>
          <p:nvPr/>
        </p:nvSpPr>
        <p:spPr>
          <a:xfrm>
            <a:off x="2738120" y="3459480"/>
            <a:ext cx="54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DATA TRANSFORMATIONS</a:t>
            </a:r>
            <a:endParaRPr lang="en-IN" sz="2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1044" name="Rectangle: Rounded Corners 1043">
            <a:extLst>
              <a:ext uri="{FF2B5EF4-FFF2-40B4-BE49-F238E27FC236}">
                <a16:creationId xmlns:a16="http://schemas.microsoft.com/office/drawing/2014/main" id="{305D834C-F31E-2B2D-584D-818C0F61EB63}"/>
              </a:ext>
            </a:extLst>
          </p:cNvPr>
          <p:cNvSpPr/>
          <p:nvPr/>
        </p:nvSpPr>
        <p:spPr>
          <a:xfrm>
            <a:off x="3515360" y="4218799"/>
            <a:ext cx="1727200" cy="718066"/>
          </a:xfrm>
          <a:prstGeom prst="roundRect">
            <a:avLst/>
          </a:prstGeom>
          <a:solidFill>
            <a:srgbClr val="012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Stop words</a:t>
            </a:r>
            <a:endParaRPr lang="en-IN" dirty="0"/>
          </a:p>
        </p:txBody>
      </p:sp>
      <p:sp>
        <p:nvSpPr>
          <p:cNvPr id="1045" name="Rectangle: Rounded Corners 1044">
            <a:extLst>
              <a:ext uri="{FF2B5EF4-FFF2-40B4-BE49-F238E27FC236}">
                <a16:creationId xmlns:a16="http://schemas.microsoft.com/office/drawing/2014/main" id="{E92BC696-4CC3-CCCF-4F16-3B6944C1EB27}"/>
              </a:ext>
            </a:extLst>
          </p:cNvPr>
          <p:cNvSpPr/>
          <p:nvPr/>
        </p:nvSpPr>
        <p:spPr>
          <a:xfrm>
            <a:off x="5836798" y="4218799"/>
            <a:ext cx="1727200" cy="718066"/>
          </a:xfrm>
          <a:prstGeom prst="roundRect">
            <a:avLst/>
          </a:prstGeom>
          <a:solidFill>
            <a:srgbClr val="012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TfID</a:t>
            </a:r>
            <a:r>
              <a:rPr lang="en-US" dirty="0"/>
              <a:t> Vectorizer</a:t>
            </a:r>
            <a:endParaRPr lang="en-IN" dirty="0"/>
          </a:p>
        </p:txBody>
      </p:sp>
      <p:sp>
        <p:nvSpPr>
          <p:cNvPr id="1046" name="Rectangle: Rounded Corners 1045">
            <a:extLst>
              <a:ext uri="{FF2B5EF4-FFF2-40B4-BE49-F238E27FC236}">
                <a16:creationId xmlns:a16="http://schemas.microsoft.com/office/drawing/2014/main" id="{1E591118-30CA-8A60-4C80-D3D8BD4B0BA8}"/>
              </a:ext>
            </a:extLst>
          </p:cNvPr>
          <p:cNvSpPr/>
          <p:nvPr/>
        </p:nvSpPr>
        <p:spPr>
          <a:xfrm>
            <a:off x="8158236" y="4195753"/>
            <a:ext cx="1727200" cy="718066"/>
          </a:xfrm>
          <a:prstGeom prst="roundRect">
            <a:avLst/>
          </a:prstGeom>
          <a:solidFill>
            <a:srgbClr val="01216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Logistic Regression</a:t>
            </a:r>
            <a:endParaRPr lang="en-IN" dirty="0"/>
          </a:p>
        </p:txBody>
      </p:sp>
      <p:cxnSp>
        <p:nvCxnSpPr>
          <p:cNvPr id="1047" name="Straight Arrow Connector 1046">
            <a:extLst>
              <a:ext uri="{FF2B5EF4-FFF2-40B4-BE49-F238E27FC236}">
                <a16:creationId xmlns:a16="http://schemas.microsoft.com/office/drawing/2014/main" id="{0F7DC91F-78FA-EB71-9959-853C6DCFF7C6}"/>
              </a:ext>
            </a:extLst>
          </p:cNvPr>
          <p:cNvCxnSpPr>
            <a:stCxn id="1044" idx="3"/>
            <a:endCxn id="1045" idx="1"/>
          </p:cNvCxnSpPr>
          <p:nvPr/>
        </p:nvCxnSpPr>
        <p:spPr>
          <a:xfrm>
            <a:off x="5242560" y="4577832"/>
            <a:ext cx="594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8" name="Straight Arrow Connector 1047">
            <a:extLst>
              <a:ext uri="{FF2B5EF4-FFF2-40B4-BE49-F238E27FC236}">
                <a16:creationId xmlns:a16="http://schemas.microsoft.com/office/drawing/2014/main" id="{6DA61A76-8FC9-6FD0-D962-BE92437019CB}"/>
              </a:ext>
            </a:extLst>
          </p:cNvPr>
          <p:cNvCxnSpPr/>
          <p:nvPr/>
        </p:nvCxnSpPr>
        <p:spPr>
          <a:xfrm>
            <a:off x="7550950" y="4577832"/>
            <a:ext cx="5942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9" name="TextBox 1048">
            <a:extLst>
              <a:ext uri="{FF2B5EF4-FFF2-40B4-BE49-F238E27FC236}">
                <a16:creationId xmlns:a16="http://schemas.microsoft.com/office/drawing/2014/main" id="{81A94DD4-C57E-55BC-FB22-C651D59A3E86}"/>
              </a:ext>
            </a:extLst>
          </p:cNvPr>
          <p:cNvSpPr txBox="1"/>
          <p:nvPr/>
        </p:nvSpPr>
        <p:spPr>
          <a:xfrm>
            <a:off x="3383280" y="5581794"/>
            <a:ext cx="6228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</a:rPr>
              <a:t>Challenge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</a:rPr>
              <a:t>: Creating Labels for each Tag</a:t>
            </a:r>
            <a:endParaRPr lang="en-IN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51" name="Picture 1050">
            <a:extLst>
              <a:ext uri="{FF2B5EF4-FFF2-40B4-BE49-F238E27FC236}">
                <a16:creationId xmlns:a16="http://schemas.microsoft.com/office/drawing/2014/main" id="{7C412F01-4BAE-94F3-C26B-7506D1289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683" y="931247"/>
            <a:ext cx="2892753" cy="2321201"/>
          </a:xfrm>
          <a:prstGeom prst="rect">
            <a:avLst/>
          </a:prstGeom>
        </p:spPr>
      </p:pic>
      <p:pic>
        <p:nvPicPr>
          <p:cNvPr id="1053" name="Picture 1052">
            <a:extLst>
              <a:ext uri="{FF2B5EF4-FFF2-40B4-BE49-F238E27FC236}">
                <a16:creationId xmlns:a16="http://schemas.microsoft.com/office/drawing/2014/main" id="{47B85463-EDCA-1CC7-A210-EB90D35A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963" y="940954"/>
            <a:ext cx="2892752" cy="231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1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0" grpId="0"/>
      <p:bldP spid="1043" grpId="0"/>
      <p:bldP spid="1044" grpId="0" animBg="1"/>
      <p:bldP spid="1045" grpId="0" animBg="1"/>
      <p:bldP spid="1046" grpId="0" animBg="1"/>
      <p:bldP spid="10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2063B384-258F-296B-F211-C516E2B49A8A}"/>
              </a:ext>
            </a:extLst>
          </p:cNvPr>
          <p:cNvGrpSpPr/>
          <p:nvPr/>
        </p:nvGrpSpPr>
        <p:grpSpPr>
          <a:xfrm>
            <a:off x="-101600" y="409694"/>
            <a:ext cx="2433320" cy="718066"/>
            <a:chOff x="-101600" y="308094"/>
            <a:chExt cx="2433320" cy="718066"/>
          </a:xfrm>
        </p:grpSpPr>
        <p:sp>
          <p:nvSpPr>
            <p:cNvPr id="18" name="Arrow: Pentagon 17">
              <a:extLst>
                <a:ext uri="{FF2B5EF4-FFF2-40B4-BE49-F238E27FC236}">
                  <a16:creationId xmlns:a16="http://schemas.microsoft.com/office/drawing/2014/main" id="{24A8CF6C-9D49-23B2-D975-F50C37C8995C}"/>
                </a:ext>
              </a:extLst>
            </p:cNvPr>
            <p:cNvSpPr/>
            <p:nvPr/>
          </p:nvSpPr>
          <p:spPr>
            <a:xfrm>
              <a:off x="-101600" y="308094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EA5B97-0209-16B8-1BE6-116CB8A3EA0E}"/>
                </a:ext>
              </a:extLst>
            </p:cNvPr>
            <p:cNvSpPr txBox="1"/>
            <p:nvPr/>
          </p:nvSpPr>
          <p:spPr>
            <a:xfrm>
              <a:off x="71120" y="339828"/>
              <a:ext cx="22352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Business Understanding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6936D6-DC18-D9C1-7C36-6D7301B51D9E}"/>
              </a:ext>
            </a:extLst>
          </p:cNvPr>
          <p:cNvGrpSpPr/>
          <p:nvPr/>
        </p:nvGrpSpPr>
        <p:grpSpPr>
          <a:xfrm>
            <a:off x="-101600" y="1463747"/>
            <a:ext cx="2433320" cy="718066"/>
            <a:chOff x="-101600" y="1362147"/>
            <a:chExt cx="2433320" cy="718066"/>
          </a:xfrm>
        </p:grpSpPr>
        <p:sp>
          <p:nvSpPr>
            <p:cNvPr id="19" name="Arrow: Pentagon 18">
              <a:extLst>
                <a:ext uri="{FF2B5EF4-FFF2-40B4-BE49-F238E27FC236}">
                  <a16:creationId xmlns:a16="http://schemas.microsoft.com/office/drawing/2014/main" id="{A475DA04-F366-C3CE-9837-C3C8BB8BC5AB}"/>
                </a:ext>
              </a:extLst>
            </p:cNvPr>
            <p:cNvSpPr/>
            <p:nvPr/>
          </p:nvSpPr>
          <p:spPr>
            <a:xfrm>
              <a:off x="-101600" y="1362147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753C84-4712-8D01-9324-5321040C8A99}"/>
                </a:ext>
              </a:extLst>
            </p:cNvPr>
            <p:cNvSpPr txBox="1"/>
            <p:nvPr/>
          </p:nvSpPr>
          <p:spPr>
            <a:xfrm>
              <a:off x="71120" y="1398014"/>
              <a:ext cx="19253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Understanding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64DEF0-9E4A-51E7-A0B7-E71E37F6DC2C}"/>
              </a:ext>
            </a:extLst>
          </p:cNvPr>
          <p:cNvGrpSpPr/>
          <p:nvPr/>
        </p:nvGrpSpPr>
        <p:grpSpPr>
          <a:xfrm>
            <a:off x="-101600" y="2517800"/>
            <a:ext cx="2433320" cy="718066"/>
            <a:chOff x="-101600" y="2416200"/>
            <a:chExt cx="2433320" cy="718066"/>
          </a:xfrm>
        </p:grpSpPr>
        <p:sp>
          <p:nvSpPr>
            <p:cNvPr id="20" name="Arrow: Pentagon 19">
              <a:extLst>
                <a:ext uri="{FF2B5EF4-FFF2-40B4-BE49-F238E27FC236}">
                  <a16:creationId xmlns:a16="http://schemas.microsoft.com/office/drawing/2014/main" id="{A763BBF1-E3B4-A187-D190-F545590C7410}"/>
                </a:ext>
              </a:extLst>
            </p:cNvPr>
            <p:cNvSpPr/>
            <p:nvPr/>
          </p:nvSpPr>
          <p:spPr>
            <a:xfrm>
              <a:off x="-101600" y="2416200"/>
              <a:ext cx="2433320" cy="718066"/>
            </a:xfrm>
            <a:prstGeom prst="homePlat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C248BAE-1DD7-D6D0-0CC7-62C84C4C8B16}"/>
                </a:ext>
              </a:extLst>
            </p:cNvPr>
            <p:cNvSpPr txBox="1"/>
            <p:nvPr/>
          </p:nvSpPr>
          <p:spPr>
            <a:xfrm>
              <a:off x="71120" y="2627735"/>
              <a:ext cx="20269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Data Preparation</a:t>
              </a:r>
              <a:endParaRPr lang="en-IN" i="1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FC27906-BE0E-63EA-ED20-A4BD366FB87E}"/>
              </a:ext>
            </a:extLst>
          </p:cNvPr>
          <p:cNvGrpSpPr/>
          <p:nvPr/>
        </p:nvGrpSpPr>
        <p:grpSpPr>
          <a:xfrm>
            <a:off x="-101600" y="3571853"/>
            <a:ext cx="2433320" cy="718066"/>
            <a:chOff x="-101600" y="3470253"/>
            <a:chExt cx="2433320" cy="718066"/>
          </a:xfrm>
        </p:grpSpPr>
        <p:sp>
          <p:nvSpPr>
            <p:cNvPr id="21" name="Arrow: Pentagon 20">
              <a:extLst>
                <a:ext uri="{FF2B5EF4-FFF2-40B4-BE49-F238E27FC236}">
                  <a16:creationId xmlns:a16="http://schemas.microsoft.com/office/drawing/2014/main" id="{FF3ACF59-E8B2-4ED7-C255-A1733CAA5EDC}"/>
                </a:ext>
              </a:extLst>
            </p:cNvPr>
            <p:cNvSpPr/>
            <p:nvPr/>
          </p:nvSpPr>
          <p:spPr>
            <a:xfrm>
              <a:off x="-101600" y="3470253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509700D-E1D0-C451-DE3B-9CE0A33B61D4}"/>
                </a:ext>
              </a:extLst>
            </p:cNvPr>
            <p:cNvSpPr txBox="1"/>
            <p:nvPr/>
          </p:nvSpPr>
          <p:spPr>
            <a:xfrm>
              <a:off x="71120" y="3644620"/>
              <a:ext cx="15697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Medium" panose="02000000000000000000" pitchFamily="2" charset="0"/>
                  <a:ea typeface="Roboto Medium" panose="02000000000000000000" pitchFamily="2" charset="0"/>
                </a:rPr>
                <a:t>Modelling</a:t>
              </a:r>
              <a:endParaRPr lang="en-IN" i="1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31E452-A5BD-22FE-85FF-0874EAC3B0AB}"/>
              </a:ext>
            </a:extLst>
          </p:cNvPr>
          <p:cNvGrpSpPr/>
          <p:nvPr/>
        </p:nvGrpSpPr>
        <p:grpSpPr>
          <a:xfrm>
            <a:off x="-101600" y="4625906"/>
            <a:ext cx="2433320" cy="718066"/>
            <a:chOff x="-101600" y="4625906"/>
            <a:chExt cx="2433320" cy="718066"/>
          </a:xfrm>
        </p:grpSpPr>
        <p:sp>
          <p:nvSpPr>
            <p:cNvPr id="22" name="Arrow: Pentagon 21">
              <a:extLst>
                <a:ext uri="{FF2B5EF4-FFF2-40B4-BE49-F238E27FC236}">
                  <a16:creationId xmlns:a16="http://schemas.microsoft.com/office/drawing/2014/main" id="{D64AA95C-D680-989F-56D1-81F9EEFD0D9A}"/>
                </a:ext>
              </a:extLst>
            </p:cNvPr>
            <p:cNvSpPr/>
            <p:nvPr/>
          </p:nvSpPr>
          <p:spPr>
            <a:xfrm>
              <a:off x="-101600" y="4625906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7D8B29B-BB0B-B1D7-BC22-CA6A9DF62CD4}"/>
                </a:ext>
              </a:extLst>
            </p:cNvPr>
            <p:cNvSpPr txBox="1"/>
            <p:nvPr/>
          </p:nvSpPr>
          <p:spPr>
            <a:xfrm>
              <a:off x="71120" y="4800273"/>
              <a:ext cx="13817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Evaluation</a:t>
              </a:r>
              <a:endParaRPr lang="en-IN" i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9F8D24D-5409-C82E-3F51-1E57D1157EA6}"/>
              </a:ext>
            </a:extLst>
          </p:cNvPr>
          <p:cNvGrpSpPr/>
          <p:nvPr/>
        </p:nvGrpSpPr>
        <p:grpSpPr>
          <a:xfrm>
            <a:off x="-101600" y="5679961"/>
            <a:ext cx="2433320" cy="718066"/>
            <a:chOff x="-101600" y="5578361"/>
            <a:chExt cx="2433320" cy="718066"/>
          </a:xfrm>
        </p:grpSpPr>
        <p:sp>
          <p:nvSpPr>
            <p:cNvPr id="23" name="Arrow: Pentagon 22">
              <a:extLst>
                <a:ext uri="{FF2B5EF4-FFF2-40B4-BE49-F238E27FC236}">
                  <a16:creationId xmlns:a16="http://schemas.microsoft.com/office/drawing/2014/main" id="{A25CAC42-6DB3-6E70-8BED-77F9862F102F}"/>
                </a:ext>
              </a:extLst>
            </p:cNvPr>
            <p:cNvSpPr/>
            <p:nvPr/>
          </p:nvSpPr>
          <p:spPr>
            <a:xfrm>
              <a:off x="-101600" y="5578361"/>
              <a:ext cx="2433320" cy="718066"/>
            </a:xfrm>
            <a:prstGeom prst="homePlate">
              <a:avLst/>
            </a:prstGeom>
            <a:solidFill>
              <a:srgbClr val="01216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600" i="1" dirty="0">
                <a:latin typeface="Roboto Medium" panose="02000000000000000000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697E203-B010-2ED3-A59A-FC1096C73EE3}"/>
                </a:ext>
              </a:extLst>
            </p:cNvPr>
            <p:cNvSpPr txBox="1"/>
            <p:nvPr/>
          </p:nvSpPr>
          <p:spPr>
            <a:xfrm>
              <a:off x="71120" y="5752728"/>
              <a:ext cx="149352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1800" i="1" u="none" strike="noStrike" dirty="0">
                  <a:solidFill>
                    <a:schemeClr val="bg1"/>
                  </a:solidFill>
                  <a:effectLst/>
                  <a:latin typeface="Roboto Black" panose="02000000000000000000" pitchFamily="2" charset="0"/>
                  <a:ea typeface="Roboto Black" panose="02000000000000000000" pitchFamily="2" charset="0"/>
                </a:rPr>
                <a:t>Deployment</a:t>
              </a:r>
              <a:endParaRPr lang="en-IN" i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C19FCE6-330E-4BAB-DA66-656DB4A104F7}"/>
              </a:ext>
            </a:extLst>
          </p:cNvPr>
          <p:cNvGrpSpPr/>
          <p:nvPr/>
        </p:nvGrpSpPr>
        <p:grpSpPr>
          <a:xfrm>
            <a:off x="2685965" y="875652"/>
            <a:ext cx="6483435" cy="1379554"/>
            <a:chOff x="2685965" y="956932"/>
            <a:chExt cx="6483435" cy="137955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B7A968-6496-18E0-90DD-85F44698D301}"/>
                </a:ext>
              </a:extLst>
            </p:cNvPr>
            <p:cNvSpPr txBox="1"/>
            <p:nvPr/>
          </p:nvSpPr>
          <p:spPr>
            <a:xfrm>
              <a:off x="3022600" y="1413156"/>
              <a:ext cx="6146800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Classification attempt with tags.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dirty="0" err="1"/>
                <a:t>Txtai</a:t>
              </a:r>
              <a:r>
                <a:rPr lang="zh-CN" altLang="en-US" dirty="0"/>
                <a:t> </a:t>
              </a:r>
              <a:r>
                <a:rPr lang="en-US" altLang="zh-CN" dirty="0"/>
                <a:t>for</a:t>
              </a:r>
              <a:r>
                <a:rPr lang="zh-CN" altLang="en-US" dirty="0"/>
                <a:t> </a:t>
              </a:r>
              <a:r>
                <a:rPr lang="en-US" altLang="zh-CN" dirty="0"/>
                <a:t>embeddings.</a:t>
              </a:r>
              <a:endParaRPr lang="en-IN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dirty="0"/>
                <a:t>OpenAI API for embeddings (</a:t>
              </a:r>
              <a:r>
                <a:rPr lang="en-IN" dirty="0" err="1"/>
                <a:t>ada</a:t>
              </a:r>
              <a:r>
                <a:rPr lang="en-IN" dirty="0"/>
                <a:t>-embedding).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0EB3E17-C844-6408-C328-180B121B2A31}"/>
                </a:ext>
              </a:extLst>
            </p:cNvPr>
            <p:cNvSpPr txBox="1"/>
            <p:nvPr/>
          </p:nvSpPr>
          <p:spPr>
            <a:xfrm>
              <a:off x="2685965" y="956932"/>
              <a:ext cx="5407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MODELLING</a:t>
              </a:r>
              <a:endParaRPr lang="en-IN" sz="2400" b="1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1198A55-B49B-3A61-95A3-E6E3BD570868}"/>
              </a:ext>
            </a:extLst>
          </p:cNvPr>
          <p:cNvGrpSpPr/>
          <p:nvPr/>
        </p:nvGrpSpPr>
        <p:grpSpPr>
          <a:xfrm>
            <a:off x="2685965" y="2683686"/>
            <a:ext cx="5407068" cy="1104361"/>
            <a:chOff x="2685965" y="2517800"/>
            <a:chExt cx="5407068" cy="110436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B4D94A-99AB-1B75-E60E-CB3D49296AED}"/>
                </a:ext>
              </a:extLst>
            </p:cNvPr>
            <p:cNvSpPr txBox="1"/>
            <p:nvPr/>
          </p:nvSpPr>
          <p:spPr>
            <a:xfrm>
              <a:off x="3022600" y="2975830"/>
              <a:ext cx="45872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Used cosine similarity between the search keyword(A) &amp; the Description of resources (B)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C1E2829-46A7-E216-642C-F3EB487E3830}"/>
                </a:ext>
              </a:extLst>
            </p:cNvPr>
            <p:cNvSpPr txBox="1"/>
            <p:nvPr/>
          </p:nvSpPr>
          <p:spPr>
            <a:xfrm>
              <a:off x="2685965" y="2517800"/>
              <a:ext cx="5407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EVALUATION</a:t>
              </a:r>
              <a:endParaRPr lang="en-IN" sz="2400" b="1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62CF436-CE4E-DD0E-88F0-3F7EC21CE0F3}"/>
              </a:ext>
            </a:extLst>
          </p:cNvPr>
          <p:cNvGrpSpPr/>
          <p:nvPr/>
        </p:nvGrpSpPr>
        <p:grpSpPr>
          <a:xfrm>
            <a:off x="2685965" y="4494173"/>
            <a:ext cx="5407068" cy="1132775"/>
            <a:chOff x="2685965" y="4077613"/>
            <a:chExt cx="5407068" cy="113277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CD00C5D-E414-D244-F0A0-3FD0D1ACB6C0}"/>
                </a:ext>
              </a:extLst>
            </p:cNvPr>
            <p:cNvSpPr txBox="1"/>
            <p:nvPr/>
          </p:nvSpPr>
          <p:spPr>
            <a:xfrm>
              <a:off x="3022600" y="4564057"/>
              <a:ext cx="47439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dirty="0"/>
                <a:t>Developed a </a:t>
              </a:r>
              <a:r>
                <a:rPr lang="en-IN" dirty="0" err="1"/>
                <a:t>Streamlit</a:t>
              </a:r>
              <a:r>
                <a:rPr lang="en-IN" dirty="0"/>
                <a:t> application serving as a search engine.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6AD428-2595-057A-DDB8-77173E851186}"/>
                </a:ext>
              </a:extLst>
            </p:cNvPr>
            <p:cNvSpPr txBox="1"/>
            <p:nvPr/>
          </p:nvSpPr>
          <p:spPr>
            <a:xfrm>
              <a:off x="2685965" y="4077613"/>
              <a:ext cx="54070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Roboto Black" panose="02000000000000000000" pitchFamily="2" charset="0"/>
                  <a:ea typeface="Roboto Black" panose="02000000000000000000" pitchFamily="2" charset="0"/>
                </a:rPr>
                <a:t>DEPLOYMENT</a:t>
              </a:r>
              <a:endParaRPr lang="en-IN" sz="2400" b="1" dirty="0">
                <a:latin typeface="Roboto Black" panose="02000000000000000000" pitchFamily="2" charset="0"/>
                <a:ea typeface="Roboto Black" panose="02000000000000000000" pitchFamily="2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08B2417-C863-79AA-2054-FEC3093BD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559" y="1848870"/>
            <a:ext cx="1589917" cy="468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DD5431-F0F5-2B6C-99E1-8CB56FE8C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033" y="2479269"/>
            <a:ext cx="3758041" cy="151319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B7601A4-C4D6-E692-BC6B-2433D6CEF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2559" y="4721771"/>
            <a:ext cx="1620520" cy="6775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0ABCFFF-603E-09A4-038D-B83745BD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9400" y="1106484"/>
            <a:ext cx="1948057" cy="73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582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results&#10;&#10;Description automatically generated">
            <a:extLst>
              <a:ext uri="{FF2B5EF4-FFF2-40B4-BE49-F238E27FC236}">
                <a16:creationId xmlns:a16="http://schemas.microsoft.com/office/drawing/2014/main" id="{025ED173-B806-51F3-68AC-D489240DCB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43" y="402467"/>
            <a:ext cx="6578240" cy="59791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B9A94B-E071-A1D9-0FCE-3199BB7C4379}"/>
              </a:ext>
            </a:extLst>
          </p:cNvPr>
          <p:cNvSpPr txBox="1"/>
          <p:nvPr/>
        </p:nvSpPr>
        <p:spPr>
          <a:xfrm>
            <a:off x="582508" y="987123"/>
            <a:ext cx="54070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Roboto Black" panose="02000000000000000000" pitchFamily="2" charset="0"/>
                <a:ea typeface="Roboto Black" panose="02000000000000000000" pitchFamily="2" charset="0"/>
              </a:rPr>
              <a:t>LEARNINGS</a:t>
            </a:r>
            <a:endParaRPr lang="en-IN" sz="2400" b="1" dirty="0">
              <a:latin typeface="Roboto Black" panose="02000000000000000000" pitchFamily="2" charset="0"/>
              <a:ea typeface="Roboto Black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7268FD-A0C0-FE86-B29A-8650BF33DB31}"/>
              </a:ext>
            </a:extLst>
          </p:cNvPr>
          <p:cNvSpPr txBox="1"/>
          <p:nvPr/>
        </p:nvSpPr>
        <p:spPr>
          <a:xfrm>
            <a:off x="1060791" y="1667139"/>
            <a:ext cx="32380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Distribution of each key word.</a:t>
            </a:r>
          </a:p>
          <a:p>
            <a:pPr marL="342900" indent="-342900">
              <a:buAutoNum type="arabicPeriod"/>
            </a:pPr>
            <a:r>
              <a:rPr lang="en-US" dirty="0"/>
              <a:t>Various ways to collect &amp; create data</a:t>
            </a:r>
          </a:p>
          <a:p>
            <a:pPr marL="342900" indent="-342900">
              <a:buAutoNum type="arabicPeriod"/>
            </a:pPr>
            <a:r>
              <a:rPr lang="en-US" dirty="0"/>
              <a:t>Different forms of Embeddings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0340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324</Words>
  <Application>Microsoft Office PowerPoint</Application>
  <PresentationFormat>Widescreen</PresentationFormat>
  <Paragraphs>97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Rastanty Cortez</vt:lpstr>
      <vt:lpstr>Roboto</vt:lpstr>
      <vt:lpstr>Roboto Black</vt:lpstr>
      <vt:lpstr>Roboto Medium</vt:lpstr>
      <vt:lpstr>Office Theme</vt:lpstr>
      <vt:lpstr>AI-510: Duke Resources 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Samyukta Palle</dc:creator>
  <cp:lastModifiedBy>Samyukta Palle</cp:lastModifiedBy>
  <cp:revision>138</cp:revision>
  <dcterms:created xsi:type="dcterms:W3CDTF">2023-11-20T01:52:24Z</dcterms:created>
  <dcterms:modified xsi:type="dcterms:W3CDTF">2023-11-21T17:10:10Z</dcterms:modified>
</cp:coreProperties>
</file>